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8" name="Shape 10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0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3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4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5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6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7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8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9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31519" y="110489"/>
            <a:ext cx="13167362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731519" y="1920239"/>
            <a:ext cx="13167362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Text 0"/>
          <p:cNvSpPr txBox="1"/>
          <p:nvPr/>
        </p:nvSpPr>
        <p:spPr>
          <a:xfrm>
            <a:off x="6350437" y="1006078"/>
            <a:ext cx="3386014" cy="924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7400"/>
              </a:lnSpc>
              <a:defRPr sz="59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FitSync AI</a:t>
            </a:r>
          </a:p>
        </p:txBody>
      </p:sp>
      <p:sp>
        <p:nvSpPr>
          <p:cNvPr id="112" name="Text 1"/>
          <p:cNvSpPr txBox="1"/>
          <p:nvPr/>
        </p:nvSpPr>
        <p:spPr>
          <a:xfrm>
            <a:off x="6350437" y="2322671"/>
            <a:ext cx="7415928" cy="1230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Introducing our AI-powered trainer FitSync AI: the perfect solution for home workouts, designed for those who can't make it to the gym but still want a personalised fitness experience.</a:t>
            </a:r>
          </a:p>
        </p:txBody>
      </p:sp>
      <p:sp>
        <p:nvSpPr>
          <p:cNvPr id="113" name="Text 2"/>
          <p:cNvSpPr txBox="1"/>
          <p:nvPr/>
        </p:nvSpPr>
        <p:spPr>
          <a:xfrm>
            <a:off x="6350437" y="3785472"/>
            <a:ext cx="7415928" cy="2018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With advanced computer vision and machine learning, our trainer provides real-time feedback on form and performance during weightlifting and functional fitness routines—just like having a personal trainer at home. It adapts to your space and fits into your busy schedule, helping you stay on track and reach your fitness goals safely and effectively.</a:t>
            </a:r>
          </a:p>
        </p:txBody>
      </p:sp>
      <p:sp>
        <p:nvSpPr>
          <p:cNvPr id="114" name="Text 3"/>
          <p:cNvSpPr txBox="1"/>
          <p:nvPr/>
        </p:nvSpPr>
        <p:spPr>
          <a:xfrm>
            <a:off x="6350437" y="6433422"/>
            <a:ext cx="7415928" cy="837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No gym? No problem. Get the expert guidance you need, right from the comfort of your home.</a:t>
            </a:r>
          </a:p>
        </p:txBody>
      </p:sp>
      <p:sp>
        <p:nvSpPr>
          <p:cNvPr id="115" name="Rectangle"/>
          <p:cNvSpPr/>
          <p:nvPr/>
        </p:nvSpPr>
        <p:spPr>
          <a:xfrm>
            <a:off x="11684000" y="6939760"/>
            <a:ext cx="2874315" cy="1270001"/>
          </a:xfrm>
          <a:prstGeom prst="rect">
            <a:avLst/>
          </a:prstGeom>
          <a:solidFill>
            <a:srgbClr val="0B0C2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Text 0"/>
          <p:cNvSpPr txBox="1"/>
          <p:nvPr/>
        </p:nvSpPr>
        <p:spPr>
          <a:xfrm>
            <a:off x="639366" y="795694"/>
            <a:ext cx="3382603" cy="486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900"/>
              </a:lnSpc>
              <a:defRPr sz="31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Problem Statement</a:t>
            </a:r>
          </a:p>
        </p:txBody>
      </p:sp>
      <p:pic>
        <p:nvPicPr>
          <p:cNvPr id="119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9366" y="1577101"/>
            <a:ext cx="456605" cy="456606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Text 1"/>
          <p:cNvSpPr txBox="1"/>
          <p:nvPr/>
        </p:nvSpPr>
        <p:spPr>
          <a:xfrm>
            <a:off x="639366" y="2216348"/>
            <a:ext cx="2649563" cy="23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Lack of Personalised Guidance</a:t>
            </a:r>
          </a:p>
        </p:txBody>
      </p:sp>
      <p:sp>
        <p:nvSpPr>
          <p:cNvPr id="121" name="Text 2"/>
          <p:cNvSpPr txBox="1"/>
          <p:nvPr/>
        </p:nvSpPr>
        <p:spPr>
          <a:xfrm>
            <a:off x="639366" y="2579608"/>
            <a:ext cx="7865269" cy="620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Traditional fitness apps provide generic, one-size-fits-all instructions Most home workout solutions lack real-time, personalised feedback High risk of incorrect exercise techniques leading to potential injuries</a:t>
            </a:r>
          </a:p>
        </p:txBody>
      </p:sp>
      <p:pic>
        <p:nvPicPr>
          <p:cNvPr id="122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9366" y="3712012"/>
            <a:ext cx="456605" cy="456606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ext 3"/>
          <p:cNvSpPr txBox="1"/>
          <p:nvPr/>
        </p:nvSpPr>
        <p:spPr>
          <a:xfrm>
            <a:off x="639366" y="4351258"/>
            <a:ext cx="2455342" cy="23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Accessibility and Affordability</a:t>
            </a:r>
          </a:p>
        </p:txBody>
      </p:sp>
      <p:sp>
        <p:nvSpPr>
          <p:cNvPr id="124" name="Text 4"/>
          <p:cNvSpPr txBox="1"/>
          <p:nvPr/>
        </p:nvSpPr>
        <p:spPr>
          <a:xfrm>
            <a:off x="639366" y="4714518"/>
            <a:ext cx="7865269" cy="620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Personal trainers are expensive and not accessible to everyone Advanced fitness tracking technologies are often cost-prohibitive Limited options for individuals seeking professional-level workout monitoring</a:t>
            </a:r>
          </a:p>
        </p:txBody>
      </p:sp>
      <p:pic>
        <p:nvPicPr>
          <p:cNvPr id="125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39366" y="5846921"/>
            <a:ext cx="456605" cy="456605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Text 5"/>
          <p:cNvSpPr txBox="1"/>
          <p:nvPr/>
        </p:nvSpPr>
        <p:spPr>
          <a:xfrm>
            <a:off x="639366" y="6486168"/>
            <a:ext cx="2469574" cy="23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Motivation and Accountability</a:t>
            </a:r>
          </a:p>
        </p:txBody>
      </p:sp>
      <p:sp>
        <p:nvSpPr>
          <p:cNvPr id="127" name="Text 6"/>
          <p:cNvSpPr txBox="1"/>
          <p:nvPr/>
        </p:nvSpPr>
        <p:spPr>
          <a:xfrm>
            <a:off x="639366" y="6849427"/>
            <a:ext cx="7865269" cy="620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Difficulty in maintaining consistent exercise routines Limited mechanisms to track and validate exercise performance Lack of immediate, constructive feedback during workouts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 0"/>
          <p:cNvSpPr txBox="1"/>
          <p:nvPr/>
        </p:nvSpPr>
        <p:spPr>
          <a:xfrm>
            <a:off x="864036" y="1924406"/>
            <a:ext cx="12902329" cy="1360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Revolutionising Home Workout Experience with Computer Vision</a:t>
            </a:r>
          </a:p>
        </p:txBody>
      </p:sp>
      <p:sp>
        <p:nvSpPr>
          <p:cNvPr id="130" name="Text 1"/>
          <p:cNvSpPr txBox="1"/>
          <p:nvPr/>
        </p:nvSpPr>
        <p:spPr>
          <a:xfrm>
            <a:off x="864036" y="3913108"/>
            <a:ext cx="2784793" cy="335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Precise Pose Detection</a:t>
            </a:r>
          </a:p>
        </p:txBody>
      </p:sp>
      <p:sp>
        <p:nvSpPr>
          <p:cNvPr id="131" name="Text 2"/>
          <p:cNvSpPr txBox="1"/>
          <p:nvPr/>
        </p:nvSpPr>
        <p:spPr>
          <a:xfrm>
            <a:off x="864036" y="4502825"/>
            <a:ext cx="6150056" cy="1624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Leveraging advanced computer vision algorithms, our AI-powered system can accurately detect and analyse the user's body movements in real-time, providing instant feedback on proper form and technique.</a:t>
            </a:r>
          </a:p>
        </p:txBody>
      </p:sp>
      <p:sp>
        <p:nvSpPr>
          <p:cNvPr id="132" name="Text 3"/>
          <p:cNvSpPr txBox="1"/>
          <p:nvPr/>
        </p:nvSpPr>
        <p:spPr>
          <a:xfrm>
            <a:off x="7623929" y="3913108"/>
            <a:ext cx="2013993" cy="335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Injury Prevention</a:t>
            </a:r>
          </a:p>
        </p:txBody>
      </p:sp>
      <p:sp>
        <p:nvSpPr>
          <p:cNvPr id="133" name="Text 4"/>
          <p:cNvSpPr txBox="1"/>
          <p:nvPr/>
        </p:nvSpPr>
        <p:spPr>
          <a:xfrm>
            <a:off x="7623929" y="4502825"/>
            <a:ext cx="6150055" cy="1230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Our system can identify improper poses and movement patterns that could lead to injuries, allowing users to make corrections and reduce the risk of harm during their workouts.</a:t>
            </a:r>
          </a:p>
        </p:txBody>
      </p:sp>
      <p:sp>
        <p:nvSpPr>
          <p:cNvPr id="134" name="Rectangle"/>
          <p:cNvSpPr/>
          <p:nvPr/>
        </p:nvSpPr>
        <p:spPr>
          <a:xfrm>
            <a:off x="11831139" y="6958292"/>
            <a:ext cx="2772093" cy="1270001"/>
          </a:xfrm>
          <a:prstGeom prst="rect">
            <a:avLst/>
          </a:prstGeom>
          <a:solidFill>
            <a:srgbClr val="0B0C2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8" name="Text 1"/>
          <p:cNvSpPr txBox="1"/>
          <p:nvPr/>
        </p:nvSpPr>
        <p:spPr>
          <a:xfrm>
            <a:off x="864036" y="1166574"/>
            <a:ext cx="12902329" cy="1360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Identifying Improper Poses: The Key to Injury Prevention</a:t>
            </a:r>
          </a:p>
        </p:txBody>
      </p:sp>
      <p:sp>
        <p:nvSpPr>
          <p:cNvPr id="139" name="Shape 2"/>
          <p:cNvSpPr/>
          <p:nvPr/>
        </p:nvSpPr>
        <p:spPr>
          <a:xfrm>
            <a:off x="864036" y="3186113"/>
            <a:ext cx="555428" cy="555428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0" name="Text 3"/>
          <p:cNvSpPr txBox="1"/>
          <p:nvPr/>
        </p:nvSpPr>
        <p:spPr>
          <a:xfrm>
            <a:off x="1047051" y="3299221"/>
            <a:ext cx="189279" cy="3270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41" name="Text 4"/>
          <p:cNvSpPr txBox="1"/>
          <p:nvPr/>
        </p:nvSpPr>
        <p:spPr>
          <a:xfrm>
            <a:off x="1666280" y="3186113"/>
            <a:ext cx="2325750" cy="335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Shoulder Alignment</a:t>
            </a:r>
          </a:p>
        </p:txBody>
      </p:sp>
      <p:sp>
        <p:nvSpPr>
          <p:cNvPr id="142" name="Text 5"/>
          <p:cNvSpPr txBox="1"/>
          <p:nvPr/>
        </p:nvSpPr>
        <p:spPr>
          <a:xfrm>
            <a:off x="1666280" y="3677125"/>
            <a:ext cx="5525573" cy="1230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Ensuring proper shoulder positioning is crucial for preventing injuries like rotator cuff tears and impingement.</a:t>
            </a:r>
          </a:p>
        </p:txBody>
      </p:sp>
      <p:sp>
        <p:nvSpPr>
          <p:cNvPr id="143" name="Shape 6"/>
          <p:cNvSpPr/>
          <p:nvPr/>
        </p:nvSpPr>
        <p:spPr>
          <a:xfrm>
            <a:off x="7438667" y="3186113"/>
            <a:ext cx="555428" cy="555428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4" name="Text 7"/>
          <p:cNvSpPr txBox="1"/>
          <p:nvPr/>
        </p:nvSpPr>
        <p:spPr>
          <a:xfrm>
            <a:off x="7621742" y="3299221"/>
            <a:ext cx="189279" cy="3270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45" name="Text 8"/>
          <p:cNvSpPr txBox="1"/>
          <p:nvPr/>
        </p:nvSpPr>
        <p:spPr>
          <a:xfrm>
            <a:off x="8240910" y="3186113"/>
            <a:ext cx="1747293" cy="335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Spinal Posture</a:t>
            </a:r>
          </a:p>
        </p:txBody>
      </p:sp>
      <p:sp>
        <p:nvSpPr>
          <p:cNvPr id="146" name="Text 9"/>
          <p:cNvSpPr txBox="1"/>
          <p:nvPr/>
        </p:nvSpPr>
        <p:spPr>
          <a:xfrm>
            <a:off x="8240910" y="3677125"/>
            <a:ext cx="5525573" cy="837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Maintaining a neutral spine during exercises can help avoid lower back pain and other spinal issues.</a:t>
            </a:r>
          </a:p>
        </p:txBody>
      </p:sp>
      <p:sp>
        <p:nvSpPr>
          <p:cNvPr id="147" name="Shape 10"/>
          <p:cNvSpPr/>
          <p:nvPr/>
        </p:nvSpPr>
        <p:spPr>
          <a:xfrm>
            <a:off x="864036" y="5386744"/>
            <a:ext cx="555428" cy="555428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8" name="Text 11"/>
          <p:cNvSpPr txBox="1"/>
          <p:nvPr/>
        </p:nvSpPr>
        <p:spPr>
          <a:xfrm>
            <a:off x="1047050" y="5499853"/>
            <a:ext cx="189280" cy="3270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49" name="Text 12"/>
          <p:cNvSpPr txBox="1"/>
          <p:nvPr/>
        </p:nvSpPr>
        <p:spPr>
          <a:xfrm>
            <a:off x="1666280" y="5386744"/>
            <a:ext cx="1583991" cy="335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Joint Stability</a:t>
            </a:r>
          </a:p>
        </p:txBody>
      </p:sp>
      <p:sp>
        <p:nvSpPr>
          <p:cNvPr id="150" name="Text 13"/>
          <p:cNvSpPr txBox="1"/>
          <p:nvPr/>
        </p:nvSpPr>
        <p:spPr>
          <a:xfrm>
            <a:off x="1666280" y="5877757"/>
            <a:ext cx="5525573" cy="1230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Identifying and correcting joint instability, such as knee or ankle misalignment, can reduce the risk of sprains and strains.</a:t>
            </a:r>
          </a:p>
        </p:txBody>
      </p:sp>
      <p:sp>
        <p:nvSpPr>
          <p:cNvPr id="151" name="Shape 14"/>
          <p:cNvSpPr/>
          <p:nvPr/>
        </p:nvSpPr>
        <p:spPr>
          <a:xfrm>
            <a:off x="7438667" y="5386744"/>
            <a:ext cx="555428" cy="555428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52" name="Text 15"/>
          <p:cNvSpPr txBox="1"/>
          <p:nvPr/>
        </p:nvSpPr>
        <p:spPr>
          <a:xfrm>
            <a:off x="7621682" y="5499853"/>
            <a:ext cx="189279" cy="3270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153" name="Text 16"/>
          <p:cNvSpPr txBox="1"/>
          <p:nvPr/>
        </p:nvSpPr>
        <p:spPr>
          <a:xfrm>
            <a:off x="8240910" y="5386744"/>
            <a:ext cx="1969717" cy="335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Range of Motion</a:t>
            </a:r>
          </a:p>
        </p:txBody>
      </p:sp>
      <p:sp>
        <p:nvSpPr>
          <p:cNvPr id="154" name="Text 17"/>
          <p:cNvSpPr txBox="1"/>
          <p:nvPr/>
        </p:nvSpPr>
        <p:spPr>
          <a:xfrm>
            <a:off x="8240910" y="5877757"/>
            <a:ext cx="5525573" cy="1230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Monitoring the user's range of motion during exercises can help prevent overexertion and improve overall performance.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30434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Text 0"/>
          <p:cNvSpPr txBox="1"/>
          <p:nvPr/>
        </p:nvSpPr>
        <p:spPr>
          <a:xfrm>
            <a:off x="6241851" y="593526"/>
            <a:ext cx="7633098" cy="1182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4700"/>
              </a:lnSpc>
              <a:defRPr sz="37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Instant Feedback for Better Form and Technique</a:t>
            </a:r>
          </a:p>
        </p:txBody>
      </p:sp>
      <p:pic>
        <p:nvPicPr>
          <p:cNvPr id="158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41851" y="2116454"/>
            <a:ext cx="1079303" cy="1726884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Text 1"/>
          <p:cNvSpPr txBox="1"/>
          <p:nvPr/>
        </p:nvSpPr>
        <p:spPr>
          <a:xfrm>
            <a:off x="7644883" y="2332315"/>
            <a:ext cx="1563007" cy="286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Pose Detection</a:t>
            </a:r>
          </a:p>
        </p:txBody>
      </p:sp>
      <p:sp>
        <p:nvSpPr>
          <p:cNvPr id="160" name="Text 2"/>
          <p:cNvSpPr txBox="1"/>
          <p:nvPr/>
        </p:nvSpPr>
        <p:spPr>
          <a:xfrm>
            <a:off x="7644883" y="2761536"/>
            <a:ext cx="6230065" cy="725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Our AI-powered system uses computer vision to continuously monitor the user's form and technique during their workout.</a:t>
            </a:r>
          </a:p>
        </p:txBody>
      </p:sp>
      <p:pic>
        <p:nvPicPr>
          <p:cNvPr id="161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41851" y="3843337"/>
            <a:ext cx="1079303" cy="1896786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ext 3"/>
          <p:cNvSpPr txBox="1"/>
          <p:nvPr/>
        </p:nvSpPr>
        <p:spPr>
          <a:xfrm>
            <a:off x="7644883" y="4059197"/>
            <a:ext cx="1960824" cy="286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Real-Time Analysis</a:t>
            </a:r>
          </a:p>
        </p:txBody>
      </p:sp>
      <p:sp>
        <p:nvSpPr>
          <p:cNvPr id="163" name="Text 4"/>
          <p:cNvSpPr txBox="1"/>
          <p:nvPr/>
        </p:nvSpPr>
        <p:spPr>
          <a:xfrm>
            <a:off x="7644883" y="4488417"/>
            <a:ext cx="6230065" cy="725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The system instantly analyses the user's movements, comparing them to optimal form and identifying any deviations or areas for improvement.</a:t>
            </a:r>
          </a:p>
        </p:txBody>
      </p:sp>
      <p:pic>
        <p:nvPicPr>
          <p:cNvPr id="164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41851" y="5740122"/>
            <a:ext cx="1079303" cy="1896786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Text 5"/>
          <p:cNvSpPr txBox="1"/>
          <p:nvPr/>
        </p:nvSpPr>
        <p:spPr>
          <a:xfrm>
            <a:off x="7644883" y="5955982"/>
            <a:ext cx="2147343" cy="286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Immediate Feedback</a:t>
            </a:r>
          </a:p>
        </p:txBody>
      </p:sp>
      <p:sp>
        <p:nvSpPr>
          <p:cNvPr id="166" name="Text 6"/>
          <p:cNvSpPr txBox="1"/>
          <p:nvPr/>
        </p:nvSpPr>
        <p:spPr>
          <a:xfrm>
            <a:off x="7644883" y="6385202"/>
            <a:ext cx="6230065" cy="725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Users receive immediate, personalised feedback through visual cues, helping them make adjustments to their form and technique in real-time.</a:t>
            </a:r>
          </a:p>
        </p:txBody>
      </p:sp>
      <p:sp>
        <p:nvSpPr>
          <p:cNvPr id="167" name="Rectangle"/>
          <p:cNvSpPr/>
          <p:nvPr/>
        </p:nvSpPr>
        <p:spPr>
          <a:xfrm>
            <a:off x="11669571" y="7089939"/>
            <a:ext cx="2952093" cy="1169789"/>
          </a:xfrm>
          <a:prstGeom prst="rect">
            <a:avLst/>
          </a:prstGeom>
          <a:solidFill>
            <a:srgbClr val="0B0C2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 0"/>
          <p:cNvSpPr txBox="1"/>
          <p:nvPr/>
        </p:nvSpPr>
        <p:spPr>
          <a:xfrm>
            <a:off x="749141" y="672702"/>
            <a:ext cx="4182375" cy="575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600"/>
              </a:lnSpc>
              <a:defRPr sz="37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FitSync AI Workflow</a:t>
            </a:r>
          </a:p>
        </p:txBody>
      </p:sp>
      <p:sp>
        <p:nvSpPr>
          <p:cNvPr id="170" name="Shape 1"/>
          <p:cNvSpPr/>
          <p:nvPr/>
        </p:nvSpPr>
        <p:spPr>
          <a:xfrm>
            <a:off x="7299959" y="1695212"/>
            <a:ext cx="30481" cy="5861685"/>
          </a:xfrm>
          <a:prstGeom prst="roundRect">
            <a:avLst>
              <a:gd name="adj" fmla="val 50000"/>
            </a:avLst>
          </a:prstGeom>
          <a:solidFill>
            <a:srgbClr val="6D456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1" name="Shape 2"/>
          <p:cNvSpPr/>
          <p:nvPr/>
        </p:nvSpPr>
        <p:spPr>
          <a:xfrm>
            <a:off x="6355734" y="2161461"/>
            <a:ext cx="749142" cy="30481"/>
          </a:xfrm>
          <a:prstGeom prst="roundRect">
            <a:avLst>
              <a:gd name="adj" fmla="val 50000"/>
            </a:avLst>
          </a:prstGeom>
          <a:solidFill>
            <a:srgbClr val="6D456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2" name="Shape 3"/>
          <p:cNvSpPr/>
          <p:nvPr/>
        </p:nvSpPr>
        <p:spPr>
          <a:xfrm>
            <a:off x="7074396" y="1935956"/>
            <a:ext cx="481609" cy="481609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73" name="Text 4"/>
          <p:cNvSpPr txBox="1"/>
          <p:nvPr/>
        </p:nvSpPr>
        <p:spPr>
          <a:xfrm>
            <a:off x="7231155" y="2034064"/>
            <a:ext cx="168090" cy="28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200"/>
              </a:lnSpc>
              <a:defRPr sz="22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74" name="Text 5"/>
          <p:cNvSpPr txBox="1"/>
          <p:nvPr/>
        </p:nvSpPr>
        <p:spPr>
          <a:xfrm>
            <a:off x="4007757" y="1909166"/>
            <a:ext cx="2130153" cy="286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3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User Enters Workout</a:t>
            </a:r>
          </a:p>
        </p:txBody>
      </p:sp>
      <p:sp>
        <p:nvSpPr>
          <p:cNvPr id="175" name="Text 6"/>
          <p:cNvSpPr txBox="1"/>
          <p:nvPr/>
        </p:nvSpPr>
        <p:spPr>
          <a:xfrm>
            <a:off x="749140" y="2334816"/>
            <a:ext cx="5388771" cy="702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ts val="2600"/>
              </a:lnSpc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The user enters the workout space and does the workouts within the dedicated time frame</a:t>
            </a:r>
          </a:p>
        </p:txBody>
      </p:sp>
      <p:sp>
        <p:nvSpPr>
          <p:cNvPr id="176" name="Shape 7"/>
          <p:cNvSpPr/>
          <p:nvPr/>
        </p:nvSpPr>
        <p:spPr>
          <a:xfrm>
            <a:off x="7525524" y="3231594"/>
            <a:ext cx="749142" cy="30481"/>
          </a:xfrm>
          <a:prstGeom prst="roundRect">
            <a:avLst>
              <a:gd name="adj" fmla="val 50000"/>
            </a:avLst>
          </a:prstGeom>
          <a:solidFill>
            <a:srgbClr val="6D456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7" name="Shape 8"/>
          <p:cNvSpPr/>
          <p:nvPr/>
        </p:nvSpPr>
        <p:spPr>
          <a:xfrm>
            <a:off x="7074396" y="3006089"/>
            <a:ext cx="481609" cy="481609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78" name="Text 9"/>
          <p:cNvSpPr txBox="1"/>
          <p:nvPr/>
        </p:nvSpPr>
        <p:spPr>
          <a:xfrm>
            <a:off x="7231096" y="3104197"/>
            <a:ext cx="168090" cy="287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200"/>
              </a:lnSpc>
              <a:defRPr sz="22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79" name="Text 10"/>
          <p:cNvSpPr txBox="1"/>
          <p:nvPr/>
        </p:nvSpPr>
        <p:spPr>
          <a:xfrm>
            <a:off x="8492490" y="2979301"/>
            <a:ext cx="1563006" cy="286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Pose Detection</a:t>
            </a:r>
          </a:p>
        </p:txBody>
      </p:sp>
      <p:sp>
        <p:nvSpPr>
          <p:cNvPr id="180" name="Text 11"/>
          <p:cNvSpPr txBox="1"/>
          <p:nvPr/>
        </p:nvSpPr>
        <p:spPr>
          <a:xfrm>
            <a:off x="8492490" y="3404949"/>
            <a:ext cx="5388770" cy="702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Our computer vision AI continuously monitors the user's movements, analysing their form and technique in real-time.</a:t>
            </a:r>
          </a:p>
        </p:txBody>
      </p:sp>
      <p:sp>
        <p:nvSpPr>
          <p:cNvPr id="181" name="Shape 12"/>
          <p:cNvSpPr/>
          <p:nvPr/>
        </p:nvSpPr>
        <p:spPr>
          <a:xfrm>
            <a:off x="6355734" y="4194690"/>
            <a:ext cx="749142" cy="30481"/>
          </a:xfrm>
          <a:prstGeom prst="roundRect">
            <a:avLst>
              <a:gd name="adj" fmla="val 50000"/>
            </a:avLst>
          </a:prstGeom>
          <a:solidFill>
            <a:srgbClr val="6D456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2" name="Shape 13"/>
          <p:cNvSpPr/>
          <p:nvPr/>
        </p:nvSpPr>
        <p:spPr>
          <a:xfrm>
            <a:off x="7074396" y="3969187"/>
            <a:ext cx="481609" cy="481609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3" name="Text 14"/>
          <p:cNvSpPr txBox="1"/>
          <p:nvPr/>
        </p:nvSpPr>
        <p:spPr>
          <a:xfrm>
            <a:off x="7231095" y="4067293"/>
            <a:ext cx="168090" cy="287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200"/>
              </a:lnSpc>
              <a:defRPr sz="22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84" name="Text 15"/>
          <p:cNvSpPr txBox="1"/>
          <p:nvPr/>
        </p:nvSpPr>
        <p:spPr>
          <a:xfrm>
            <a:off x="3736183" y="3942398"/>
            <a:ext cx="2401728" cy="286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3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Personalised Feedback</a:t>
            </a:r>
          </a:p>
        </p:txBody>
      </p:sp>
      <p:sp>
        <p:nvSpPr>
          <p:cNvPr id="185" name="Text 16"/>
          <p:cNvSpPr txBox="1"/>
          <p:nvPr/>
        </p:nvSpPr>
        <p:spPr>
          <a:xfrm>
            <a:off x="749140" y="4368046"/>
            <a:ext cx="5388771" cy="702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ts val="2600"/>
              </a:lnSpc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The AI provides instant, tailored feedback to the user, helping them correct any improper form or technique.</a:t>
            </a:r>
          </a:p>
        </p:txBody>
      </p:sp>
      <p:sp>
        <p:nvSpPr>
          <p:cNvPr id="186" name="Shape 17"/>
          <p:cNvSpPr/>
          <p:nvPr/>
        </p:nvSpPr>
        <p:spPr>
          <a:xfrm>
            <a:off x="7525524" y="5157906"/>
            <a:ext cx="749142" cy="30481"/>
          </a:xfrm>
          <a:prstGeom prst="roundRect">
            <a:avLst>
              <a:gd name="adj" fmla="val 50000"/>
            </a:avLst>
          </a:prstGeom>
          <a:solidFill>
            <a:srgbClr val="6D456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7" name="Shape 18"/>
          <p:cNvSpPr/>
          <p:nvPr/>
        </p:nvSpPr>
        <p:spPr>
          <a:xfrm>
            <a:off x="7074396" y="4932402"/>
            <a:ext cx="481609" cy="481609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8" name="Text 19"/>
          <p:cNvSpPr txBox="1"/>
          <p:nvPr/>
        </p:nvSpPr>
        <p:spPr>
          <a:xfrm>
            <a:off x="7231095" y="5030509"/>
            <a:ext cx="168090" cy="287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200"/>
              </a:lnSpc>
              <a:defRPr sz="22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189" name="Text 20"/>
          <p:cNvSpPr txBox="1"/>
          <p:nvPr/>
        </p:nvSpPr>
        <p:spPr>
          <a:xfrm>
            <a:off x="8492490" y="4905612"/>
            <a:ext cx="2122004" cy="286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Supported Exercises</a:t>
            </a:r>
          </a:p>
        </p:txBody>
      </p:sp>
      <p:sp>
        <p:nvSpPr>
          <p:cNvPr id="190" name="Text 21"/>
          <p:cNvSpPr txBox="1"/>
          <p:nvPr/>
        </p:nvSpPr>
        <p:spPr>
          <a:xfrm>
            <a:off x="8492490" y="5331262"/>
            <a:ext cx="923748" cy="372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Squats</a:t>
            </a:r>
          </a:p>
        </p:txBody>
      </p:sp>
      <p:sp>
        <p:nvSpPr>
          <p:cNvPr id="191" name="Text 22"/>
          <p:cNvSpPr txBox="1"/>
          <p:nvPr/>
        </p:nvSpPr>
        <p:spPr>
          <a:xfrm>
            <a:off x="8492490" y="5748575"/>
            <a:ext cx="941020" cy="372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Lunges</a:t>
            </a:r>
          </a:p>
        </p:txBody>
      </p:sp>
      <p:sp>
        <p:nvSpPr>
          <p:cNvPr id="192" name="Text 23"/>
          <p:cNvSpPr txBox="1"/>
          <p:nvPr/>
        </p:nvSpPr>
        <p:spPr>
          <a:xfrm>
            <a:off x="8492490" y="6165889"/>
            <a:ext cx="1108660" cy="372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Push-ups</a:t>
            </a:r>
          </a:p>
        </p:txBody>
      </p:sp>
      <p:sp>
        <p:nvSpPr>
          <p:cNvPr id="193" name="Text 24"/>
          <p:cNvSpPr txBox="1"/>
          <p:nvPr/>
        </p:nvSpPr>
        <p:spPr>
          <a:xfrm>
            <a:off x="8492490" y="6583204"/>
            <a:ext cx="773786" cy="372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Curls</a:t>
            </a:r>
          </a:p>
        </p:txBody>
      </p:sp>
      <p:sp>
        <p:nvSpPr>
          <p:cNvPr id="194" name="Text 25"/>
          <p:cNvSpPr txBox="1"/>
          <p:nvPr/>
        </p:nvSpPr>
        <p:spPr>
          <a:xfrm>
            <a:off x="8492490" y="7000517"/>
            <a:ext cx="922529" cy="372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Sit-ups</a:t>
            </a:r>
          </a:p>
        </p:txBody>
      </p:sp>
      <p:sp>
        <p:nvSpPr>
          <p:cNvPr id="195" name="Rectangle"/>
          <p:cNvSpPr/>
          <p:nvPr/>
        </p:nvSpPr>
        <p:spPr>
          <a:xfrm>
            <a:off x="12018709" y="6870474"/>
            <a:ext cx="2542067" cy="1270001"/>
          </a:xfrm>
          <a:prstGeom prst="rect">
            <a:avLst/>
          </a:prstGeom>
          <a:solidFill>
            <a:srgbClr val="0C0C2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9" name="Text 1"/>
          <p:cNvSpPr txBox="1"/>
          <p:nvPr/>
        </p:nvSpPr>
        <p:spPr>
          <a:xfrm>
            <a:off x="864036" y="1771412"/>
            <a:ext cx="9300934" cy="674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Tech Stack used to overcome problem</a:t>
            </a:r>
          </a:p>
        </p:txBody>
      </p:sp>
      <p:pic>
        <p:nvPicPr>
          <p:cNvPr id="200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7549" y="3658432"/>
            <a:ext cx="1666400" cy="12961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11353" y="3658432"/>
            <a:ext cx="2694029" cy="12961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102787" y="3658432"/>
            <a:ext cx="1459350" cy="12961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Image 4" descr="Imag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759541" y="3658432"/>
            <a:ext cx="1735456" cy="12961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Image 5" descr="Image 5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692402" y="3658432"/>
            <a:ext cx="1583056" cy="12961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Image 6" descr="Image 6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1472863" y="3658432"/>
            <a:ext cx="1809870" cy="12961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Text 0"/>
          <p:cNvSpPr txBox="1"/>
          <p:nvPr/>
        </p:nvSpPr>
        <p:spPr>
          <a:xfrm>
            <a:off x="732710" y="909279"/>
            <a:ext cx="7678581" cy="11338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4500"/>
              </a:lnSpc>
              <a:defRPr sz="36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Democratising Access to Personal Trainers</a:t>
            </a:r>
          </a:p>
        </p:txBody>
      </p:sp>
      <p:sp>
        <p:nvSpPr>
          <p:cNvPr id="209" name="Shape 1"/>
          <p:cNvSpPr/>
          <p:nvPr/>
        </p:nvSpPr>
        <p:spPr>
          <a:xfrm>
            <a:off x="1035247" y="2386489"/>
            <a:ext cx="22861" cy="4933832"/>
          </a:xfrm>
          <a:prstGeom prst="roundRect">
            <a:avLst>
              <a:gd name="adj" fmla="val 50000"/>
            </a:avLst>
          </a:prstGeom>
          <a:solidFill>
            <a:srgbClr val="6D456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10" name="Shape 2"/>
          <p:cNvSpPr/>
          <p:nvPr/>
        </p:nvSpPr>
        <p:spPr>
          <a:xfrm>
            <a:off x="811173" y="2621994"/>
            <a:ext cx="471011" cy="471012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11" name="Text 3"/>
          <p:cNvSpPr txBox="1"/>
          <p:nvPr/>
        </p:nvSpPr>
        <p:spPr>
          <a:xfrm>
            <a:off x="966106" y="2717839"/>
            <a:ext cx="161026" cy="274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21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212" name="Text 4"/>
          <p:cNvSpPr txBox="1"/>
          <p:nvPr/>
        </p:nvSpPr>
        <p:spPr>
          <a:xfrm>
            <a:off x="1465421" y="2595801"/>
            <a:ext cx="2249141" cy="27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AI-Powered Guidance</a:t>
            </a:r>
          </a:p>
        </p:txBody>
      </p:sp>
      <p:sp>
        <p:nvSpPr>
          <p:cNvPr id="213" name="Text 5"/>
          <p:cNvSpPr txBox="1"/>
          <p:nvPr/>
        </p:nvSpPr>
        <p:spPr>
          <a:xfrm>
            <a:off x="1465421" y="3012162"/>
            <a:ext cx="6945868" cy="702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Our innovative AI system provides personalised, real-time feedback and coaching, effectively democratising access to the expertise of personal trainers.</a:t>
            </a:r>
          </a:p>
        </p:txBody>
      </p:sp>
      <p:sp>
        <p:nvSpPr>
          <p:cNvPr id="214" name="Shape 6"/>
          <p:cNvSpPr/>
          <p:nvPr/>
        </p:nvSpPr>
        <p:spPr>
          <a:xfrm>
            <a:off x="811173" y="4336374"/>
            <a:ext cx="471011" cy="471012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15" name="Text 7"/>
          <p:cNvSpPr txBox="1"/>
          <p:nvPr/>
        </p:nvSpPr>
        <p:spPr>
          <a:xfrm>
            <a:off x="966166" y="4432220"/>
            <a:ext cx="161026" cy="274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21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216" name="Text 8"/>
          <p:cNvSpPr txBox="1"/>
          <p:nvPr/>
        </p:nvSpPr>
        <p:spPr>
          <a:xfrm>
            <a:off x="1465421" y="4310181"/>
            <a:ext cx="2185517" cy="27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Scalable Accessibility</a:t>
            </a:r>
          </a:p>
        </p:txBody>
      </p:sp>
      <p:sp>
        <p:nvSpPr>
          <p:cNvPr id="217" name="Text 9"/>
          <p:cNvSpPr txBox="1"/>
          <p:nvPr/>
        </p:nvSpPr>
        <p:spPr>
          <a:xfrm>
            <a:off x="1465421" y="4726542"/>
            <a:ext cx="6945868" cy="702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By leveraging AI, we can scale the availability of personalised training to a wider audience, making it more affordable and accessible for everyone.</a:t>
            </a:r>
          </a:p>
        </p:txBody>
      </p:sp>
      <p:sp>
        <p:nvSpPr>
          <p:cNvPr id="218" name="Shape 10"/>
          <p:cNvSpPr/>
          <p:nvPr/>
        </p:nvSpPr>
        <p:spPr>
          <a:xfrm>
            <a:off x="811173" y="6050755"/>
            <a:ext cx="471011" cy="471012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19" name="Text 11"/>
          <p:cNvSpPr txBox="1"/>
          <p:nvPr/>
        </p:nvSpPr>
        <p:spPr>
          <a:xfrm>
            <a:off x="966165" y="6146601"/>
            <a:ext cx="161027" cy="274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2100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220" name="Text 12"/>
          <p:cNvSpPr txBox="1"/>
          <p:nvPr/>
        </p:nvSpPr>
        <p:spPr>
          <a:xfrm>
            <a:off x="1465421" y="6024562"/>
            <a:ext cx="2566703" cy="27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Continuous Improvement</a:t>
            </a:r>
          </a:p>
        </p:txBody>
      </p:sp>
      <p:sp>
        <p:nvSpPr>
          <p:cNvPr id="221" name="Text 13"/>
          <p:cNvSpPr txBox="1"/>
          <p:nvPr/>
        </p:nvSpPr>
        <p:spPr>
          <a:xfrm>
            <a:off x="1465421" y="6440923"/>
            <a:ext cx="6945868" cy="702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The AI system learns and evolves over time, continuously improving its ability to provide accurate, personalised guidance and support to users of all fitness levels.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25" name="Text 1"/>
          <p:cNvSpPr txBox="1"/>
          <p:nvPr/>
        </p:nvSpPr>
        <p:spPr>
          <a:xfrm>
            <a:off x="864036" y="2256233"/>
            <a:ext cx="12902329" cy="1360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defRPr>
            </a:lvl1pPr>
          </a:lstStyle>
          <a:p>
            <a:pPr/>
            <a:r>
              <a:t>Conclusion: Transforming home workouts with AI-Powered Fitness</a:t>
            </a:r>
          </a:p>
        </p:txBody>
      </p:sp>
      <p:sp>
        <p:nvSpPr>
          <p:cNvPr id="226" name="Text 2"/>
          <p:cNvSpPr txBox="1"/>
          <p:nvPr/>
        </p:nvSpPr>
        <p:spPr>
          <a:xfrm>
            <a:off x="864036" y="3998119"/>
            <a:ext cx="12902329" cy="2018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</a:lstStyle>
          <a:p>
            <a:pPr/>
            <a:r>
              <a:t>FitSync AI has the potential to revolutionise the home workout experience, empowering fitness enthusiasts to achieve their goals through personalised guidance, real-time feedback, and data-driven insights. By integrating cutting-edge computer vision and machine learning technologies, we can create a seamless and transformative fitness experience that democratises access to personal training and helps prevent injuries. Join us in shaping the future of fitness and unlock the full potential of AI-powered wellness.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